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58" r:id="rId5"/>
    <p:sldId id="269" r:id="rId6"/>
    <p:sldId id="260" r:id="rId7"/>
    <p:sldId id="259" r:id="rId8"/>
    <p:sldId id="261" r:id="rId9"/>
    <p:sldId id="265" r:id="rId10"/>
    <p:sldId id="266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74101"/>
            <a:ext cx="9144000" cy="939977"/>
          </a:xfrm>
        </p:spPr>
        <p:txBody>
          <a:bodyPr/>
          <a:lstStyle/>
          <a:p>
            <a:pPr algn="ctr"/>
            <a:r>
              <a:rPr lang="en-US" sz="4400" dirty="0" smtClean="0"/>
              <a:t>GRADING and ASSESSMENT  MODEL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717" y="5071255"/>
            <a:ext cx="7196328" cy="1289968"/>
          </a:xfrm>
        </p:spPr>
        <p:txBody>
          <a:bodyPr/>
          <a:lstStyle/>
          <a:p>
            <a:pPr algn="ctr"/>
            <a:r>
              <a:rPr lang="en-US" sz="3200" dirty="0" smtClean="0"/>
              <a:t>FALCON HIGH SCHOOL</a:t>
            </a:r>
          </a:p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5832" y="0"/>
            <a:ext cx="7659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2000" b="1" dirty="0"/>
              <a:t>OUR MISSION STATEMENT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The Falcon High School community is dedicated to educating our students in a safe and supportive learning environment and to developing responsible 21</a:t>
            </a:r>
            <a:r>
              <a:rPr lang="en-US" sz="2000" b="1" baseline="30000" dirty="0"/>
              <a:t>st</a:t>
            </a:r>
            <a:r>
              <a:rPr lang="en-US" sz="2000" b="1" dirty="0"/>
              <a:t> century citizens through innovative educational programs.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57333" y="2483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673600" y="1955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0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61379"/>
            <a:ext cx="9143999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You will also see a </a:t>
            </a:r>
            <a:r>
              <a:rPr lang="en-US" sz="3200" b="1" dirty="0" smtClean="0">
                <a:solidFill>
                  <a:srgbClr val="F8C000"/>
                </a:solidFill>
              </a:rPr>
              <a:t>RUNNING Marks </a:t>
            </a:r>
            <a:r>
              <a:rPr lang="en-US" sz="3200" b="1" dirty="0" smtClean="0"/>
              <a:t>for each summative category</a:t>
            </a:r>
          </a:p>
          <a:p>
            <a:pPr algn="ctr"/>
            <a:endParaRPr lang="en-US" sz="2300" b="1" dirty="0"/>
          </a:p>
          <a:p>
            <a:pPr algn="ctr"/>
            <a:r>
              <a:rPr lang="en-US" sz="2300" b="1" dirty="0" smtClean="0"/>
              <a:t>Examples:</a:t>
            </a:r>
          </a:p>
          <a:p>
            <a:pPr algn="ctr"/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	Standard 1 Number Sense Running Grade, or</a:t>
            </a: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	Standard 2 Running Mark, or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	Number Sense Final Mark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</a:t>
            </a:r>
            <a:r>
              <a:rPr lang="en-US" sz="2800" b="1" dirty="0" smtClean="0">
                <a:solidFill>
                  <a:schemeClr val="bg1"/>
                </a:solidFill>
              </a:rPr>
              <a:t>Each running mark reflects what the student’s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achievement levels are for each specific learning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standard</a:t>
            </a:r>
          </a:p>
          <a:p>
            <a:pPr algn="ctr"/>
            <a:endParaRPr lang="en-US" sz="2300" b="1" dirty="0"/>
          </a:p>
          <a:p>
            <a:pPr algn="ctr"/>
            <a:endParaRPr lang="en-US" sz="2300" b="1" dirty="0" smtClean="0"/>
          </a:p>
          <a:p>
            <a:pPr algn="ctr"/>
            <a:endParaRPr lang="en-US" sz="2300" b="1" dirty="0"/>
          </a:p>
          <a:p>
            <a:pPr algn="ctr"/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51193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5199065" y="2500310"/>
            <a:ext cx="6445249" cy="144462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This is  what it might look like when you see it in IC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160"/>
              </p:ext>
            </p:extLst>
          </p:nvPr>
        </p:nvGraphicFramePr>
        <p:xfrm>
          <a:off x="1169988" y="244475"/>
          <a:ext cx="5402262" cy="636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3" imgW="7213600" imgH="8496300" progId="Word.Document.12">
                  <p:embed/>
                </p:oleObj>
              </mc:Choice>
              <mc:Fallback>
                <p:oleObj name="Document" r:id="rId3" imgW="7213600" imgH="849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9988" y="244475"/>
                        <a:ext cx="5402262" cy="636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42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Improvements for January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361379"/>
            <a:ext cx="9143999" cy="641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lvl="2"/>
            <a:r>
              <a:rPr lang="en-US" sz="2800" b="1" dirty="0" smtClean="0">
                <a:solidFill>
                  <a:schemeClr val="accent1"/>
                </a:solidFill>
              </a:rPr>
              <a:t>IC will calculate SBG grades so that teachers</a:t>
            </a:r>
          </a:p>
          <a:p>
            <a:pPr lvl="2"/>
            <a:r>
              <a:rPr lang="en-US" sz="2800" b="1" dirty="0">
                <a:solidFill>
                  <a:schemeClr val="accent1"/>
                </a:solidFill>
              </a:rPr>
              <a:t>n</a:t>
            </a:r>
            <a:r>
              <a:rPr lang="en-US" sz="2800" b="1" dirty="0" smtClean="0">
                <a:solidFill>
                  <a:schemeClr val="accent1"/>
                </a:solidFill>
              </a:rPr>
              <a:t>o longer have to do those calculations by hand, minimizing errors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	Within this calculation the A, F scenario changes 	from an F reported in IC to a D (still showing that   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 the student has not fully mastered (C) the 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 standard but shows some knowledge).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2800" b="1" dirty="0"/>
              <a:t> </a:t>
            </a:r>
            <a:endParaRPr lang="en-US" sz="2300" b="1" dirty="0"/>
          </a:p>
          <a:p>
            <a:pPr algn="ctr"/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2867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348343"/>
            <a:ext cx="8418286" cy="2554514"/>
          </a:xfrm>
        </p:spPr>
        <p:txBody>
          <a:bodyPr/>
          <a:lstStyle/>
          <a:p>
            <a:r>
              <a:rPr lang="en-US" sz="5000" dirty="0" smtClean="0"/>
              <a:t>Falcon High School grading model is a combination of </a:t>
            </a:r>
            <a:br>
              <a:rPr lang="en-US" sz="5000" dirty="0" smtClean="0"/>
            </a:br>
            <a:r>
              <a:rPr lang="en-US" sz="5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 DISTINCT CONCEPTS</a:t>
            </a:r>
            <a:endParaRPr lang="en-US" sz="5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2857" y="3719285"/>
            <a:ext cx="8418286" cy="283028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dirty="0" smtClean="0"/>
              <a:t>Elements of:</a:t>
            </a:r>
          </a:p>
          <a:p>
            <a:pPr algn="l"/>
            <a:endParaRPr lang="en-US" sz="2400" b="1" dirty="0" smtClean="0"/>
          </a:p>
          <a:p>
            <a:pPr marL="457200" indent="-457200" algn="l">
              <a:buFont typeface="Wingdings" charset="2"/>
              <a:buChar char="u"/>
            </a:pPr>
            <a:r>
              <a:rPr lang="en-US" sz="3200" b="1" dirty="0" smtClean="0"/>
              <a:t>Standards-Based Grading (SBG)</a:t>
            </a:r>
          </a:p>
          <a:p>
            <a:pPr marL="457200" indent="-457200" algn="l">
              <a:buFont typeface="Wingdings" charset="2"/>
              <a:buChar char="u"/>
            </a:pPr>
            <a:endParaRPr lang="en-US" sz="3200" b="1" dirty="0" smtClean="0"/>
          </a:p>
          <a:p>
            <a:pPr marL="457200" indent="-457200" algn="l">
              <a:buFont typeface="Wingdings" charset="2"/>
              <a:buChar char="u"/>
            </a:pPr>
            <a:r>
              <a:rPr lang="en-US" sz="3200" b="1" dirty="0" smtClean="0"/>
              <a:t>Depths of Knowledge Assessment (</a:t>
            </a:r>
            <a:r>
              <a:rPr lang="en-US" sz="3200" b="1" dirty="0" err="1" smtClean="0"/>
              <a:t>DoK</a:t>
            </a:r>
            <a:r>
              <a:rPr lang="en-US" sz="3200" b="1" dirty="0" smtClean="0"/>
              <a:t>)</a:t>
            </a:r>
          </a:p>
          <a:p>
            <a:pPr marL="457200" indent="-457200" algn="l">
              <a:buFont typeface="Wingdings" charset="2"/>
              <a:buChar char="u"/>
            </a:pPr>
            <a:endParaRPr lang="en-US" sz="3200" b="1" dirty="0" smtClean="0"/>
          </a:p>
          <a:p>
            <a:pPr marL="457200" indent="-457200" algn="l">
              <a:buFont typeface="Wingdings" charset="2"/>
              <a:buChar char="u"/>
            </a:pPr>
            <a:r>
              <a:rPr lang="en-US" sz="3200" b="1" dirty="0" smtClean="0"/>
              <a:t>Student Mastery</a:t>
            </a:r>
            <a:endParaRPr lang="en-US" sz="3200" b="1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5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250950"/>
          </a:xfrm>
        </p:spPr>
        <p:txBody>
          <a:bodyPr/>
          <a:lstStyle/>
          <a:p>
            <a:r>
              <a:rPr lang="en-US" b="1" dirty="0" smtClean="0"/>
              <a:t>Purpose of Grades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622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ADVANTAGES of the FHS Grading Model</a:t>
            </a:r>
          </a:p>
          <a:p>
            <a:pPr marL="0" indent="0" algn="ctr">
              <a:buNone/>
            </a:pPr>
            <a:endParaRPr lang="en-US" sz="100" dirty="0" smtClean="0"/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FFB762"/>
                </a:solidFill>
              </a:rPr>
              <a:t>True reflection of what students know and can do.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FFB762"/>
                </a:solidFill>
              </a:rPr>
              <a:t>Pertinent and recent </a:t>
            </a:r>
            <a:r>
              <a:rPr lang="en-US" dirty="0">
                <a:solidFill>
                  <a:srgbClr val="FFB762"/>
                </a:solidFill>
              </a:rPr>
              <a:t>d</a:t>
            </a:r>
            <a:r>
              <a:rPr lang="en-US" dirty="0" smtClean="0">
                <a:solidFill>
                  <a:srgbClr val="FFB762"/>
                </a:solidFill>
              </a:rPr>
              <a:t>ata are used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FFB762"/>
                </a:solidFill>
              </a:rPr>
              <a:t>Re-assessment and Re-takes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FFB762"/>
                </a:solidFill>
              </a:rPr>
              <a:t>Consistency in practices and meaning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FFB762"/>
                </a:solidFill>
              </a:rPr>
              <a:t>Target and focus instruction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9153"/>
            <a:ext cx="3423304" cy="3935412"/>
          </a:xfrm>
        </p:spPr>
        <p:txBody>
          <a:bodyPr/>
          <a:lstStyle/>
          <a:p>
            <a:pPr algn="l"/>
            <a:endParaRPr lang="en-US" sz="800" b="1" dirty="0" smtClean="0"/>
          </a:p>
          <a:p>
            <a:pPr algn="l"/>
            <a:r>
              <a:rPr lang="en-US" sz="2800" b="1" dirty="0" smtClean="0"/>
              <a:t>Based on the available evidence, accurately depict and communicate the level at which a student has learned or is achieving to </a:t>
            </a:r>
            <a:r>
              <a:rPr lang="en-US" sz="2800" b="1" dirty="0"/>
              <a:t>students and </a:t>
            </a:r>
            <a:r>
              <a:rPr lang="en-US" sz="2800" b="1" dirty="0" smtClean="0"/>
              <a:t>parents.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501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577" y="250204"/>
            <a:ext cx="8687933" cy="594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FHS Achievement levels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  	Significantly Exceeds Standards</a:t>
            </a:r>
            <a:r>
              <a:rPr lang="en-US" sz="2400" b="1" dirty="0">
                <a:solidFill>
                  <a:schemeClr val="accent1"/>
                </a:solidFill>
              </a:rPr>
              <a:t>; </a:t>
            </a:r>
            <a:r>
              <a:rPr lang="en-US" sz="2400" b="1" dirty="0" smtClean="0">
                <a:solidFill>
                  <a:schemeClr val="accent1"/>
                </a:solidFill>
              </a:rPr>
              <a:t>Superior Ability </a:t>
            </a:r>
            <a:r>
              <a:rPr lang="en-US" sz="2400" b="1" dirty="0">
                <a:solidFill>
                  <a:schemeClr val="accent1"/>
                </a:solidFill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</a:rPr>
              <a:t>	Skills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B	Surpasses </a:t>
            </a:r>
            <a:r>
              <a:rPr lang="en-US" sz="2400" b="1" dirty="0">
                <a:solidFill>
                  <a:schemeClr val="accent1"/>
                </a:solidFill>
              </a:rPr>
              <a:t>Standards; Highly </a:t>
            </a:r>
            <a:r>
              <a:rPr lang="en-US" sz="2400" b="1" dirty="0" smtClean="0">
                <a:solidFill>
                  <a:schemeClr val="accent1"/>
                </a:solidFill>
              </a:rPr>
              <a:t>Developed Ability </a:t>
            </a:r>
            <a:r>
              <a:rPr lang="en-US" sz="2400" b="1" dirty="0">
                <a:solidFill>
                  <a:schemeClr val="accent1"/>
                </a:solidFill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</a:rPr>
              <a:t>	Skills</a:t>
            </a:r>
            <a:r>
              <a:rPr lang="en-US" sz="2400" dirty="0">
                <a:solidFill>
                  <a:schemeClr val="accent1"/>
                </a:solidFill>
              </a:rPr>
              <a:t> 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just"/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C 	Adequately </a:t>
            </a:r>
            <a:r>
              <a:rPr lang="en-US" sz="2400" b="1" dirty="0">
                <a:solidFill>
                  <a:schemeClr val="accent1"/>
                </a:solidFill>
              </a:rPr>
              <a:t>Meets Standards; </a:t>
            </a:r>
            <a:r>
              <a:rPr lang="en-US" sz="2400" b="1" dirty="0" smtClean="0">
                <a:solidFill>
                  <a:schemeClr val="accent1"/>
                </a:solidFill>
              </a:rPr>
              <a:t>Sufficient Ability </a:t>
            </a:r>
            <a:r>
              <a:rPr lang="en-US" sz="2400" b="1" dirty="0">
                <a:solidFill>
                  <a:schemeClr val="accent1"/>
                </a:solidFill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</a:rPr>
              <a:t>	Skills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pPr algn="just"/>
            <a:endParaRPr lang="en-US" sz="1000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D 	Nominally </a:t>
            </a:r>
            <a:r>
              <a:rPr lang="en-US" sz="2400" b="1" dirty="0">
                <a:solidFill>
                  <a:schemeClr val="accent1"/>
                </a:solidFill>
              </a:rPr>
              <a:t>Meets </a:t>
            </a:r>
            <a:r>
              <a:rPr lang="en-US" sz="2400" b="1" dirty="0" smtClean="0">
                <a:solidFill>
                  <a:schemeClr val="accent1"/>
                </a:solidFill>
              </a:rPr>
              <a:t>Standards, Peripheral Ability </a:t>
            </a:r>
            <a:r>
              <a:rPr lang="en-US" sz="2400" b="1" dirty="0">
                <a:solidFill>
                  <a:schemeClr val="accent1"/>
                </a:solidFill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</a:rPr>
              <a:t>	Skills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just"/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F	Infrequently </a:t>
            </a:r>
            <a:r>
              <a:rPr lang="en-US" sz="2400" b="1" dirty="0">
                <a:solidFill>
                  <a:schemeClr val="accent1"/>
                </a:solidFill>
              </a:rPr>
              <a:t>or Never Meets </a:t>
            </a:r>
            <a:r>
              <a:rPr lang="en-US" sz="2400" b="1" dirty="0" smtClean="0">
                <a:solidFill>
                  <a:schemeClr val="accent1"/>
                </a:solidFill>
              </a:rPr>
              <a:t>Standards, Minimal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or No Ability or Skills</a:t>
            </a:r>
            <a:r>
              <a:rPr lang="en-US" sz="2400" dirty="0">
                <a:solidFill>
                  <a:schemeClr val="accent1"/>
                </a:solidFill>
              </a:rPr>
              <a:t> 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just"/>
            <a:endParaRPr lang="en-US" sz="1000" dirty="0">
              <a:solidFill>
                <a:schemeClr val="accent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/>
                </a:solidFill>
              </a:rPr>
              <a:t>I     	Missing Data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o</a:t>
            </a:r>
            <a:r>
              <a:rPr lang="en-US" sz="2400" b="1" dirty="0" smtClean="0">
                <a:solidFill>
                  <a:schemeClr val="accent1"/>
                </a:solidFill>
              </a:rPr>
              <a:t>r Work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1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vs. Formative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2084388"/>
            <a:ext cx="4152900" cy="4773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Formative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B762"/>
                </a:solidFill>
              </a:rPr>
              <a:t>Assessment for Learning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 smtClean="0"/>
              <a:t> 	Informal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Specific Feedback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Guides Learning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Examples:  </a:t>
            </a:r>
            <a:r>
              <a:rPr lang="en-US" sz="2400" b="1" dirty="0" smtClean="0"/>
              <a:t>Observation, Quizzes, Rough Drafts, Practice, Logs, Exit/Admit Tickets, Check Points,….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65250"/>
            <a:ext cx="4365626" cy="4902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Summative</a:t>
            </a:r>
            <a:endParaRPr lang="en-US" sz="32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B762"/>
                </a:solidFill>
              </a:rPr>
              <a:t>Assessment </a:t>
            </a:r>
            <a:r>
              <a:rPr lang="en-US" sz="2400" b="1" dirty="0" smtClean="0">
                <a:solidFill>
                  <a:srgbClr val="FFB762"/>
                </a:solidFill>
              </a:rPr>
              <a:t>of </a:t>
            </a:r>
            <a:r>
              <a:rPr lang="en-US" sz="2400" b="1" dirty="0">
                <a:solidFill>
                  <a:srgbClr val="FFB762"/>
                </a:solidFill>
              </a:rPr>
              <a:t>Learning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/>
              <a:t> 	F</a:t>
            </a:r>
            <a:r>
              <a:rPr lang="en-US" sz="2400" b="1" dirty="0" smtClean="0"/>
              <a:t>ormal</a:t>
            </a:r>
            <a:endParaRPr lang="en-US" sz="2400" b="1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Final</a:t>
            </a:r>
            <a:endParaRPr lang="en-US" sz="2400" b="1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Shows </a:t>
            </a:r>
            <a:r>
              <a:rPr lang="en-US" sz="2400" b="1" dirty="0"/>
              <a:t>Learning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B762"/>
                </a:solidFill>
              </a:rPr>
              <a:t>Examples:  </a:t>
            </a:r>
            <a:r>
              <a:rPr lang="en-US" sz="2400" b="1" dirty="0" smtClean="0"/>
              <a:t>Semester, Quarterly and Common Assessments, Projects, Papers, Presentations, Labs</a:t>
            </a:r>
            <a:endParaRPr lang="en-US" sz="3200" b="1" dirty="0"/>
          </a:p>
          <a:p>
            <a:pPr marL="0" indent="0">
              <a:lnSpc>
                <a:spcPct val="5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50000"/>
              </a:lnSpc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132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60870"/>
            <a:ext cx="7612063" cy="1417638"/>
          </a:xfrm>
        </p:spPr>
        <p:txBody>
          <a:bodyPr/>
          <a:lstStyle/>
          <a:p>
            <a:r>
              <a:rPr lang="en-US" sz="4000" b="1" dirty="0">
                <a:effectLst/>
              </a:rPr>
              <a:t>Grade Book Construction and</a:t>
            </a:r>
            <a:r>
              <a:rPr lang="en-US" sz="4000" dirty="0">
                <a:effectLst/>
              </a:rPr>
              <a:t> </a:t>
            </a:r>
            <a:r>
              <a:rPr lang="en-US" sz="4000" b="1" dirty="0">
                <a:effectLst/>
              </a:rPr>
              <a:t>Documentation of Assessments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2770" y="1906822"/>
            <a:ext cx="88172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Summative Assessments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Only summative assessments are consideration in establishing a student’s running or final achievement level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All </a:t>
            </a:r>
            <a:r>
              <a:rPr lang="en-US" sz="2200" dirty="0">
                <a:solidFill>
                  <a:schemeClr val="bg1"/>
                </a:solidFill>
              </a:rPr>
              <a:t>summative assessments will be documented and dated in the grade book and will be distinguished by a separate category. </a:t>
            </a: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Summative </a:t>
            </a:r>
            <a:r>
              <a:rPr lang="en-US" sz="2200" dirty="0">
                <a:solidFill>
                  <a:schemeClr val="bg1"/>
                </a:solidFill>
              </a:rPr>
              <a:t>and formative data will not be </a:t>
            </a:r>
            <a:r>
              <a:rPr lang="en-US" sz="2200" dirty="0" smtClean="0">
                <a:solidFill>
                  <a:schemeClr val="bg1"/>
                </a:solidFill>
              </a:rPr>
              <a:t>intermingled.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Each </a:t>
            </a:r>
            <a:r>
              <a:rPr lang="en-US" sz="2200" dirty="0" smtClean="0">
                <a:solidFill>
                  <a:schemeClr val="bg1"/>
                </a:solidFill>
              </a:rPr>
              <a:t>Standard will </a:t>
            </a:r>
            <a:r>
              <a:rPr lang="en-US" sz="2200" dirty="0">
                <a:solidFill>
                  <a:schemeClr val="bg1"/>
                </a:solidFill>
              </a:rPr>
              <a:t>be documented using separate and well-defined categories: one for summative assessments and the other for formative assessments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12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6" y="403116"/>
            <a:ext cx="8748407" cy="670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Summative </a:t>
            </a:r>
            <a:r>
              <a:rPr lang="en-US" sz="3200" b="1" dirty="0" smtClean="0"/>
              <a:t>Assessments</a:t>
            </a:r>
            <a:endParaRPr lang="en-US" sz="2200" b="1" dirty="0"/>
          </a:p>
          <a:p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All </a:t>
            </a:r>
            <a:r>
              <a:rPr lang="en-US" sz="2800" dirty="0">
                <a:solidFill>
                  <a:schemeClr val="bg1"/>
                </a:solidFill>
              </a:rPr>
              <a:t>assessments will be disclosed to students as summative or formative prior to being given.  This designation will not change once the teacher has made the initial disclosure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running mark will be assigned for each summative category in the grade book.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Any summative assessment that is no longer part of the pertinent data will be “</a:t>
            </a:r>
            <a:r>
              <a:rPr lang="en-US" sz="2800" dirty="0" smtClean="0">
                <a:solidFill>
                  <a:schemeClr val="bg1"/>
                </a:solidFill>
              </a:rPr>
              <a:t>inactive.” 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8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577" y="141090"/>
            <a:ext cx="874840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Formative Assessments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 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Formative assessments are not a consideration in establishing a running category mark or student’s running or final </a:t>
            </a:r>
            <a:r>
              <a:rPr lang="en-US" sz="2200" dirty="0" smtClean="0">
                <a:solidFill>
                  <a:schemeClr val="bg1"/>
                </a:solidFill>
              </a:rPr>
              <a:t>mark.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Formative </a:t>
            </a:r>
            <a:r>
              <a:rPr lang="en-US" sz="2200" dirty="0">
                <a:solidFill>
                  <a:schemeClr val="bg1"/>
                </a:solidFill>
              </a:rPr>
              <a:t>assessments will be documented </a:t>
            </a:r>
            <a:r>
              <a:rPr lang="en-US" sz="2200" dirty="0" smtClean="0">
                <a:solidFill>
                  <a:schemeClr val="bg1"/>
                </a:solidFill>
              </a:rPr>
              <a:t>in </a:t>
            </a:r>
            <a:r>
              <a:rPr lang="en-US" sz="2200" dirty="0">
                <a:solidFill>
                  <a:schemeClr val="bg1"/>
                </a:solidFill>
              </a:rPr>
              <a:t>the grade </a:t>
            </a:r>
            <a:r>
              <a:rPr lang="en-US" sz="2200" dirty="0" smtClean="0">
                <a:solidFill>
                  <a:schemeClr val="bg1"/>
                </a:solidFill>
              </a:rPr>
              <a:t>book.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All formative assessment will be documented </a:t>
            </a:r>
            <a:r>
              <a:rPr lang="en-US" sz="2200" dirty="0" smtClean="0">
                <a:solidFill>
                  <a:schemeClr val="bg1"/>
                </a:solidFill>
              </a:rPr>
              <a:t>as “inactive” (</a:t>
            </a:r>
            <a:r>
              <a:rPr lang="en-US" sz="2200" dirty="0">
                <a:solidFill>
                  <a:schemeClr val="bg1"/>
                </a:solidFill>
              </a:rPr>
              <a:t>IC will show assessment descriptor in red and will show mark in gray scale lettering) 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Formative assessments that are satisfactory or better will be documented using “+” for “progressing.” 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Formative assessments that are marginal or unsatisfactory will be documented using “-“ for “not progressing”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Missing formatives assessments are to be documented with an “M” (comment of “Missing”)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531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Grade Books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82995" y="1853381"/>
            <a:ext cx="83654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Grade book CATEGORIES are based on Learning Standards Not Tests, Quizzes, Homework, etc.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Instead you will see: </a:t>
            </a:r>
          </a:p>
          <a:p>
            <a:endParaRPr lang="en-US" sz="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Standard #1 Number Sense (</a:t>
            </a:r>
            <a:r>
              <a:rPr lang="en-US" sz="2800" dirty="0" err="1" smtClean="0">
                <a:solidFill>
                  <a:schemeClr val="accent1"/>
                </a:solidFill>
              </a:rPr>
              <a:t>Summatives</a:t>
            </a:r>
            <a:r>
              <a:rPr lang="en-US" sz="2800" dirty="0" smtClean="0">
                <a:solidFill>
                  <a:schemeClr val="accent1"/>
                </a:solidFill>
              </a:rPr>
              <a:t>, 	SUM., or  S)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	Std. #1 Formative (FOR., F) Assessments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	</a:t>
            </a:r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STD. #3 Solving Equations (S)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	Solving Equations Std. 1 (F)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1465</TotalTime>
  <Words>213</Words>
  <Application>Microsoft Macintosh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Habitat</vt:lpstr>
      <vt:lpstr>Document</vt:lpstr>
      <vt:lpstr>GRADING and ASSESSMENT  MODEL</vt:lpstr>
      <vt:lpstr>Falcon High School grading model is a combination of  3 DISTINCT CONCEPTS</vt:lpstr>
      <vt:lpstr>Purpose of Grades</vt:lpstr>
      <vt:lpstr>PowerPoint Presentation</vt:lpstr>
      <vt:lpstr>Summative vs. Formative Assessments</vt:lpstr>
      <vt:lpstr>Grade Book Construction and Documentation of Assessments </vt:lpstr>
      <vt:lpstr>PowerPoint Presentation</vt:lpstr>
      <vt:lpstr>PowerPoint Presentation</vt:lpstr>
      <vt:lpstr>Grade Books</vt:lpstr>
      <vt:lpstr>PowerPoint Presentation</vt:lpstr>
      <vt:lpstr>This is  what it might look like when you see it in IC</vt:lpstr>
      <vt:lpstr>Improvements for January</vt:lpstr>
    </vt:vector>
  </TitlesOfParts>
  <Company>Falcon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STANDARDS-BASED GRADING</dc:title>
  <dc:creator>Steve Oberg</dc:creator>
  <cp:lastModifiedBy>Cheryl Goodyear-DeGeorge</cp:lastModifiedBy>
  <cp:revision>47</cp:revision>
  <dcterms:created xsi:type="dcterms:W3CDTF">2013-08-02T15:16:58Z</dcterms:created>
  <dcterms:modified xsi:type="dcterms:W3CDTF">2014-11-06T16:42:35Z</dcterms:modified>
</cp:coreProperties>
</file>